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6858000" cy="9144000"/>
  <p:embeddedFontLst>
    <p:embeddedFont>
      <p:font typeface="Open Sans" panose="020B0606030504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hsmzWjGahqFb4szg8DFoqJEoia8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8" d="100"/>
          <a:sy n="38" d="100"/>
        </p:scale>
        <p:origin x="58" y="6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font" Target="fonts/font1.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63f4b7b19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63f4b7b19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1" name="Google Shape;151;g3463f4b7b19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63f4b7b19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63f4b7b19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8" name="Google Shape;158;g3463f4b7b19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463f4b7b19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463f4b7b19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5" name="Google Shape;165;g3463f4b7b19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45e16aeeaa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345e16aeeaa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2" name="Google Shape;172;g345e16aeeaa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45e16aeea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g345e16aeeaa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1" name="Google Shape;181;g345e16aeeaa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189" name="Google Shape;18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58cd5ba7f0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g358cd5ba7f0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0" name="Google Shape;11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a:solidFill>
                  <a:srgbClr val="1D1D1B"/>
                </a:solidFill>
              </a:rPr>
              <a:t>Dividi le e i discenti in piccoli gruppi e distribuisci a ciascuno un foglio di carta. Poi, imposta un timer di 2 minuti, durante i quali i gruppi dovranno scrivere tutti gli elementi (9) dell’apprendimento autentico che riescono a ricordare. Il gruppo che per primo completa l’attività sarà il vincitore di questo primo turno.</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r>
              <a:rPr lang="en-US" sz="1800">
                <a:solidFill>
                  <a:srgbClr val="1D1D1B"/>
                </a:solidFill>
              </a:rPr>
              <a:t>Secondo turno: i gruppi dovranno ricordare o elaborare esempi di applicazione per ciascun elemento legato all’ambito dell’informatica. Il gruppo che per primo raccoglie i nove esempi sarà il vincitore del turno.</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r>
              <a:rPr lang="en-US" sz="1800">
                <a:solidFill>
                  <a:srgbClr val="1D1D1B"/>
                </a:solidFill>
              </a:rPr>
              <a:t>Facoltativo: per rendere l’attività più stimolante tramite un elemento della gamification, porta in classe una campanella e incitare il gruppo a terminare l’attività per correre a suonarla.</a:t>
            </a:r>
            <a:endParaRPr sz="1800">
              <a:solidFill>
                <a:srgbClr val="1D1D1B"/>
              </a:solidFill>
            </a:endParaRPr>
          </a:p>
          <a:p>
            <a:pPr marL="457200" lvl="0" indent="-228600" algn="l" rtl="0">
              <a:lnSpc>
                <a:spcPct val="100000"/>
              </a:lnSpc>
              <a:spcBef>
                <a:spcPts val="0"/>
              </a:spcBef>
              <a:spcAft>
                <a:spcPts val="0"/>
              </a:spcAft>
              <a:buSzPts val="1400"/>
              <a:buNone/>
            </a:pPr>
            <a:endParaRPr sz="1800">
              <a:solidFill>
                <a:srgbClr val="1D1D1B"/>
              </a:solidFill>
            </a:endParaRPr>
          </a:p>
          <a:p>
            <a:pPr marL="457200" lvl="0" indent="-228600" algn="l" rtl="0">
              <a:lnSpc>
                <a:spcPct val="100000"/>
              </a:lnSpc>
              <a:spcBef>
                <a:spcPts val="0"/>
              </a:spcBef>
              <a:spcAft>
                <a:spcPts val="0"/>
              </a:spcAft>
              <a:buSzPts val="1400"/>
              <a:buNone/>
            </a:pPr>
            <a:endParaRPr/>
          </a:p>
        </p:txBody>
      </p:sp>
      <p:sp>
        <p:nvSpPr>
          <p:cNvPr id="119" name="Google Shape;11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45e16aeea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45e16aeea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28" name="Google Shape;128;g345e16aeea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463f4b7b19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g3463f4b7b19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37" name="Google Shape;137;g3463f4b7b19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463f4b7b19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3463f4b7b19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44" name="Google Shape;144;g3463f4b7b19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4"/>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4"/>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l="9995" t="21987" r="6842" b="5543"/>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l="6517" t="2903" r="6454"/>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8cd5ba7f0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8cd5ba7f0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l="9995" t="21987" r="6842" b="5543"/>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l="6518" t="2903" r="6455"/>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8cd5ba7f0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8cd5ba7f0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450"/>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8cd5ba7f0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tinker-project.eu/it/resources/framework-and-toolkit/"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Formazione del personale docente per una didattica dell’informatica autentica e inclusiva in termini di genere</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lnSpcReduction="10000"/>
          </a:bodyPr>
          <a:lstStyle/>
          <a:p>
            <a:pPr marL="457200" lvl="0" indent="-406400" algn="l" rtl="0">
              <a:lnSpc>
                <a:spcPct val="90000"/>
              </a:lnSpc>
              <a:spcBef>
                <a:spcPts val="1000"/>
              </a:spcBef>
              <a:spcAft>
                <a:spcPts val="0"/>
              </a:spcAft>
              <a:buClr>
                <a:schemeClr val="dk1"/>
              </a:buClr>
              <a:buSzPts val="1600"/>
              <a:buNone/>
            </a:pPr>
            <a:r>
              <a:rPr lang="en-US"/>
              <a:t>Corso di formazione TINKER per la scuola primaria e secondaria di primo grado</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63f4b7b19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54" name="Google Shape;154;g3463f4b7b19_0_23"/>
          <p:cNvSpPr txBox="1">
            <a:spLocks noGrp="1"/>
          </p:cNvSpPr>
          <p:nvPr>
            <p:ph type="body" idx="1"/>
          </p:nvPr>
        </p:nvSpPr>
        <p:spPr>
          <a:xfrm>
            <a:off x="97971" y="11103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3: </a:t>
            </a:r>
            <a:r>
              <a:rPr lang="en-US" sz="2400" b="1" dirty="0" err="1"/>
              <a:t>Mantenere</a:t>
            </a:r>
            <a:r>
              <a:rPr lang="en-US" sz="2400" b="1" dirty="0"/>
              <a:t> la </a:t>
            </a:r>
            <a:r>
              <a:rPr lang="en-US" sz="2400" b="1" dirty="0" err="1"/>
              <a:t>sicurezza</a:t>
            </a:r>
            <a:r>
              <a:rPr lang="en-US" sz="2400" b="1" dirty="0"/>
              <a:t> online</a:t>
            </a:r>
          </a:p>
          <a:p>
            <a:pPr marL="0" marR="0" lvl="0" indent="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a:t>Quali </a:t>
            </a:r>
            <a:r>
              <a:rPr lang="en-US" dirty="0" err="1"/>
              <a:t>aspetti</a:t>
            </a:r>
            <a:r>
              <a:rPr lang="en-US" dirty="0"/>
              <a:t> di </a:t>
            </a:r>
            <a:r>
              <a:rPr lang="en-US" dirty="0" err="1"/>
              <a:t>questa</a:t>
            </a:r>
            <a:r>
              <a:rPr lang="en-US" dirty="0"/>
              <a:t> </a:t>
            </a:r>
            <a:r>
              <a:rPr lang="en-US" dirty="0" err="1"/>
              <a:t>lezione</a:t>
            </a:r>
            <a:r>
              <a:rPr lang="en-US" dirty="0"/>
              <a:t> </a:t>
            </a:r>
            <a:r>
              <a:rPr lang="en-US" dirty="0" err="1"/>
              <a:t>offrono</a:t>
            </a:r>
            <a:r>
              <a:rPr lang="en-US" dirty="0"/>
              <a:t> un </a:t>
            </a:r>
            <a:r>
              <a:rPr lang="en-US" dirty="0" err="1"/>
              <a:t>contesto</a:t>
            </a:r>
            <a:r>
              <a:rPr lang="en-US" dirty="0"/>
              <a:t> </a:t>
            </a:r>
            <a:r>
              <a:rPr lang="en-US" dirty="0" err="1"/>
              <a:t>autentico</a:t>
            </a:r>
            <a:r>
              <a:rPr lang="en-US" dirty="0"/>
              <a:t> per </a:t>
            </a:r>
            <a:r>
              <a:rPr lang="en-US" dirty="0" err="1"/>
              <a:t>permettere</a:t>
            </a:r>
            <a:r>
              <a:rPr lang="en-US" dirty="0"/>
              <a:t> </a:t>
            </a:r>
            <a:r>
              <a:rPr lang="en-US" dirty="0" err="1"/>
              <a:t>agli</a:t>
            </a:r>
            <a:r>
              <a:rPr lang="en-US" dirty="0"/>
              <a:t> </a:t>
            </a:r>
            <a:r>
              <a:rPr lang="en-US" dirty="0" err="1"/>
              <a:t>studenti</a:t>
            </a:r>
            <a:r>
              <a:rPr lang="en-US" dirty="0"/>
              <a:t> di </a:t>
            </a:r>
            <a:r>
              <a:rPr lang="en-US" dirty="0" err="1"/>
              <a:t>confrontarsi</a:t>
            </a:r>
            <a:r>
              <a:rPr lang="en-US" dirty="0"/>
              <a:t> con </a:t>
            </a:r>
            <a:r>
              <a:rPr lang="en-US" dirty="0" err="1"/>
              <a:t>questioni</a:t>
            </a:r>
            <a:r>
              <a:rPr lang="en-US" dirty="0"/>
              <a:t> di privacy e </a:t>
            </a:r>
            <a:r>
              <a:rPr lang="en-US" dirty="0" err="1"/>
              <a:t>sicurezza</a:t>
            </a:r>
            <a:r>
              <a:rPr lang="en-US" dirty="0"/>
              <a:t> </a:t>
            </a:r>
            <a:r>
              <a:rPr lang="en-US" dirty="0" err="1"/>
              <a:t>nella</a:t>
            </a:r>
            <a:r>
              <a:rPr lang="en-US" dirty="0"/>
              <a:t> loro vita </a:t>
            </a:r>
            <a:r>
              <a:rPr lang="en-US" dirty="0" err="1"/>
              <a:t>digitale</a:t>
            </a:r>
            <a:r>
              <a:rPr lang="en-US" dirty="0"/>
              <a:t>? In </a:t>
            </a:r>
            <a:r>
              <a:rPr lang="en-US" dirty="0" err="1"/>
              <a:t>che</a:t>
            </a:r>
            <a:r>
              <a:rPr lang="en-US" dirty="0"/>
              <a:t> modo </a:t>
            </a:r>
            <a:r>
              <a:rPr lang="en-US" dirty="0" err="1"/>
              <a:t>l’uso</a:t>
            </a:r>
            <a:r>
              <a:rPr lang="en-US" dirty="0"/>
              <a:t> di </a:t>
            </a:r>
            <a:r>
              <a:rPr lang="en-US" dirty="0" err="1"/>
              <a:t>statistiche</a:t>
            </a:r>
            <a:r>
              <a:rPr lang="en-US" dirty="0"/>
              <a:t> </a:t>
            </a:r>
            <a:r>
              <a:rPr lang="en-US" dirty="0" err="1"/>
              <a:t>reali</a:t>
            </a:r>
            <a:r>
              <a:rPr lang="en-US" dirty="0"/>
              <a:t> a </a:t>
            </a:r>
            <a:r>
              <a:rPr lang="en-US" dirty="0" err="1"/>
              <a:t>livello</a:t>
            </a:r>
            <a:r>
              <a:rPr lang="en-US" dirty="0"/>
              <a:t> </a:t>
            </a:r>
            <a:r>
              <a:rPr lang="en-US" dirty="0" err="1"/>
              <a:t>globale</a:t>
            </a:r>
            <a:r>
              <a:rPr lang="en-US" dirty="0"/>
              <a:t> </a:t>
            </a:r>
            <a:r>
              <a:rPr lang="en-US" dirty="0" err="1"/>
              <a:t>aumenta</a:t>
            </a:r>
            <a:r>
              <a:rPr lang="en-US" dirty="0"/>
              <a:t> </a:t>
            </a:r>
            <a:r>
              <a:rPr lang="en-US" dirty="0" err="1"/>
              <a:t>l’autenticità</a:t>
            </a:r>
            <a:r>
              <a:rPr lang="en-US" dirty="0"/>
              <a:t> </a:t>
            </a:r>
            <a:r>
              <a:rPr lang="en-US" dirty="0" err="1"/>
              <a:t>dell’esperienza</a:t>
            </a:r>
            <a:r>
              <a:rPr lang="en-US" dirty="0"/>
              <a:t>?</a:t>
            </a:r>
            <a:endParaRPr dirty="0"/>
          </a:p>
          <a:p>
            <a:pPr marL="457200" marR="0" lvl="0" indent="-368300" algn="l" rtl="0">
              <a:lnSpc>
                <a:spcPct val="115000"/>
              </a:lnSpc>
              <a:spcBef>
                <a:spcPts val="1000"/>
              </a:spcBef>
              <a:spcAft>
                <a:spcPts val="0"/>
              </a:spcAft>
              <a:buSzPts val="2200"/>
              <a:buAutoNum type="arabicPeriod"/>
            </a:pPr>
            <a:r>
              <a:rPr lang="en-US" dirty="0"/>
              <a:t>In </a:t>
            </a:r>
            <a:r>
              <a:rPr lang="en-US" dirty="0" err="1"/>
              <a:t>che</a:t>
            </a:r>
            <a:r>
              <a:rPr lang="en-US" dirty="0"/>
              <a:t> modo il </a:t>
            </a:r>
            <a:r>
              <a:rPr lang="en-US" dirty="0" err="1"/>
              <a:t>compito</a:t>
            </a:r>
            <a:r>
              <a:rPr lang="en-US" dirty="0"/>
              <a:t> di role-play (</a:t>
            </a:r>
            <a:r>
              <a:rPr lang="en-US" dirty="0" err="1"/>
              <a:t>gioco</a:t>
            </a:r>
            <a:r>
              <a:rPr lang="en-US" dirty="0"/>
              <a:t> di </a:t>
            </a:r>
            <a:r>
              <a:rPr lang="en-US" dirty="0" err="1"/>
              <a:t>ruolo</a:t>
            </a:r>
            <a:r>
              <a:rPr lang="en-US" dirty="0"/>
              <a:t>) </a:t>
            </a:r>
            <a:r>
              <a:rPr lang="en-US" dirty="0" err="1"/>
              <a:t>consente</a:t>
            </a:r>
            <a:r>
              <a:rPr lang="en-US" dirty="0"/>
              <a:t> </a:t>
            </a:r>
            <a:r>
              <a:rPr lang="en-US" dirty="0" err="1"/>
              <a:t>agli</a:t>
            </a:r>
            <a:r>
              <a:rPr lang="en-US" dirty="0"/>
              <a:t> </a:t>
            </a:r>
            <a:r>
              <a:rPr lang="en-US" dirty="0" err="1"/>
              <a:t>studenti</a:t>
            </a:r>
            <a:r>
              <a:rPr lang="en-US" dirty="0"/>
              <a:t> di </a:t>
            </a:r>
            <a:r>
              <a:rPr lang="en-US" dirty="0" err="1"/>
              <a:t>adottare</a:t>
            </a:r>
            <a:r>
              <a:rPr lang="en-US" dirty="0"/>
              <a:t> </a:t>
            </a:r>
            <a:r>
              <a:rPr lang="en-US" dirty="0" err="1"/>
              <a:t>prospettive</a:t>
            </a:r>
            <a:r>
              <a:rPr lang="en-US" dirty="0"/>
              <a:t> diverse e di </a:t>
            </a:r>
            <a:r>
              <a:rPr lang="en-US" dirty="0" err="1"/>
              <a:t>esercitarsi</a:t>
            </a:r>
            <a:r>
              <a:rPr lang="en-US" dirty="0"/>
              <a:t> </a:t>
            </a:r>
            <a:r>
              <a:rPr lang="en-US" dirty="0" err="1"/>
              <a:t>nel</a:t>
            </a:r>
            <a:r>
              <a:rPr lang="en-US" dirty="0"/>
              <a:t> </a:t>
            </a:r>
            <a:r>
              <a:rPr lang="en-US" dirty="0" err="1"/>
              <a:t>prendere</a:t>
            </a:r>
            <a:r>
              <a:rPr lang="en-US" dirty="0"/>
              <a:t> </a:t>
            </a:r>
            <a:r>
              <a:rPr lang="en-US" dirty="0" err="1"/>
              <a:t>decisioni</a:t>
            </a:r>
            <a:r>
              <a:rPr lang="en-US" dirty="0"/>
              <a:t>?</a:t>
            </a:r>
            <a:endParaRPr dirty="0"/>
          </a:p>
          <a:p>
            <a:pPr marL="457200" marR="0" lvl="0" indent="-368300" algn="l" rtl="0">
              <a:lnSpc>
                <a:spcPct val="115000"/>
              </a:lnSpc>
              <a:spcBef>
                <a:spcPts val="1000"/>
              </a:spcBef>
              <a:spcAft>
                <a:spcPts val="0"/>
              </a:spcAft>
              <a:buSzPts val="2200"/>
              <a:buAutoNum type="arabicPeriod"/>
            </a:pPr>
            <a:r>
              <a:rPr lang="en-US" dirty="0"/>
              <a:t>Quali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potrebbero</a:t>
            </a:r>
            <a:r>
              <a:rPr lang="en-US" dirty="0"/>
              <a:t> </a:t>
            </a:r>
            <a:r>
              <a:rPr lang="en-US" dirty="0" err="1"/>
              <a:t>essere</a:t>
            </a:r>
            <a:r>
              <a:rPr lang="en-US" dirty="0"/>
              <a:t> </a:t>
            </a:r>
            <a:r>
              <a:rPr lang="en-US" dirty="0" err="1"/>
              <a:t>rafforzati</a:t>
            </a:r>
            <a:r>
              <a:rPr lang="en-US" dirty="0"/>
              <a:t> </a:t>
            </a:r>
            <a:r>
              <a:rPr lang="en-US" dirty="0" err="1"/>
              <a:t>attraverso</a:t>
            </a:r>
            <a:r>
              <a:rPr lang="en-US" dirty="0"/>
              <a:t> </a:t>
            </a:r>
            <a:r>
              <a:rPr lang="en-US" dirty="0" err="1"/>
              <a:t>un’estensione</a:t>
            </a:r>
            <a:r>
              <a:rPr lang="en-US" dirty="0"/>
              <a:t> a </a:t>
            </a:r>
            <a:r>
              <a:rPr lang="en-US" dirty="0" err="1"/>
              <a:t>lungo</a:t>
            </a:r>
            <a:r>
              <a:rPr lang="en-US" dirty="0"/>
              <a:t> </a:t>
            </a:r>
            <a:r>
              <a:rPr lang="en-US" dirty="0" err="1"/>
              <a:t>termine</a:t>
            </a:r>
            <a:r>
              <a:rPr lang="en-US" dirty="0"/>
              <a:t> o </a:t>
            </a:r>
            <a:r>
              <a:rPr lang="en-US" dirty="0" err="1"/>
              <a:t>basata</a:t>
            </a:r>
            <a:r>
              <a:rPr lang="en-US" dirty="0"/>
              <a:t> </a:t>
            </a:r>
            <a:r>
              <a:rPr lang="en-US" dirty="0" err="1"/>
              <a:t>su</a:t>
            </a:r>
            <a:r>
              <a:rPr lang="en-US" dirty="0"/>
              <a:t> un </a:t>
            </a:r>
            <a:r>
              <a:rPr lang="en-US" dirty="0" err="1"/>
              <a:t>progetto</a:t>
            </a:r>
            <a:r>
              <a:rPr lang="en-US" dirty="0"/>
              <a:t> (ad </a:t>
            </a:r>
            <a:r>
              <a:rPr lang="en-US" dirty="0" err="1"/>
              <a:t>esempio</a:t>
            </a:r>
            <a:r>
              <a:rPr lang="en-US" dirty="0"/>
              <a:t>, </a:t>
            </a:r>
            <a:r>
              <a:rPr lang="en-US" dirty="0" err="1"/>
              <a:t>campagne</a:t>
            </a:r>
            <a:r>
              <a:rPr lang="en-US" dirty="0"/>
              <a:t> di </a:t>
            </a:r>
            <a:r>
              <a:rPr lang="en-US" dirty="0" err="1"/>
              <a:t>sensibilizzazione</a:t>
            </a:r>
            <a:r>
              <a:rPr lang="en-US" dirty="0"/>
              <a:t> </a:t>
            </a:r>
            <a:r>
              <a:rPr lang="en-US" dirty="0" err="1"/>
              <a:t>sulla</a:t>
            </a:r>
            <a:r>
              <a:rPr lang="en-US" dirty="0"/>
              <a:t> </a:t>
            </a:r>
            <a:r>
              <a:rPr lang="en-US" dirty="0" err="1"/>
              <a:t>sicurezza</a:t>
            </a:r>
            <a:r>
              <a:rPr lang="en-US" dirty="0"/>
              <a:t> </a:t>
            </a:r>
            <a:r>
              <a:rPr lang="en-US" dirty="0" err="1"/>
              <a:t>digitale</a:t>
            </a:r>
            <a:r>
              <a:rPr lang="en-US" dirty="0"/>
              <a:t>, </a:t>
            </a:r>
            <a:r>
              <a:rPr lang="en-US" dirty="0" err="1"/>
              <a:t>educazione</a:t>
            </a:r>
            <a:r>
              <a:rPr lang="en-US" dirty="0"/>
              <a:t> </a:t>
            </a:r>
            <a:r>
              <a:rPr lang="en-US" dirty="0" err="1"/>
              <a:t>tra</a:t>
            </a:r>
            <a:r>
              <a:rPr lang="en-US" dirty="0"/>
              <a:t> </a:t>
            </a:r>
            <a:r>
              <a:rPr lang="en-US" dirty="0" err="1"/>
              <a:t>pari</a:t>
            </a:r>
            <a:r>
              <a:rPr lang="en-US" dirty="0"/>
              <a:t>)? In </a:t>
            </a:r>
            <a:r>
              <a:rPr lang="en-US" dirty="0" err="1"/>
              <a:t>che</a:t>
            </a:r>
            <a:r>
              <a:rPr lang="en-US" dirty="0"/>
              <a:t> modo </a:t>
            </a:r>
            <a:r>
              <a:rPr lang="en-US" dirty="0" err="1"/>
              <a:t>questo</a:t>
            </a:r>
            <a:r>
              <a:rPr lang="en-US" dirty="0"/>
              <a:t> </a:t>
            </a:r>
            <a:r>
              <a:rPr lang="en-US" dirty="0" err="1"/>
              <a:t>influenzerebbe</a:t>
            </a:r>
            <a:r>
              <a:rPr lang="en-US" dirty="0"/>
              <a:t> il </a:t>
            </a:r>
            <a:r>
              <a:rPr lang="en-US" dirty="0" err="1"/>
              <a:t>coinvolgimento</a:t>
            </a:r>
            <a:r>
              <a:rPr lang="en-US" dirty="0"/>
              <a:t> </a:t>
            </a:r>
            <a:r>
              <a:rPr lang="en-US" dirty="0" err="1"/>
              <a:t>degli</a:t>
            </a:r>
            <a:r>
              <a:rPr lang="en-US" dirty="0"/>
              <a:t> </a:t>
            </a:r>
            <a:r>
              <a:rPr lang="en-US" dirty="0" err="1"/>
              <a:t>studenti</a:t>
            </a:r>
            <a:r>
              <a:rPr lang="en-US" dirty="0"/>
              <a:t>?</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63f4b7b19_0_2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61" name="Google Shape;161;g3463f4b7b19_0_29"/>
          <p:cNvSpPr txBox="1">
            <a:spLocks noGrp="1"/>
          </p:cNvSpPr>
          <p:nvPr>
            <p:ph type="body" idx="1"/>
          </p:nvPr>
        </p:nvSpPr>
        <p:spPr>
          <a:xfrm>
            <a:off x="97971" y="9579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4</a:t>
            </a:r>
            <a:r>
              <a:rPr lang="it-IT" sz="2400" b="1"/>
              <a:t>: L'acchiappasole: identificare i modelli in una funzione</a:t>
            </a:r>
            <a:endParaRPr lang="it-IT" sz="2400" b="1" dirty="0"/>
          </a:p>
          <a:p>
            <a:pPr marL="0" marR="0" lvl="0" indent="0" algn="l" rtl="0">
              <a:lnSpc>
                <a:spcPct val="90000"/>
              </a:lnSpc>
              <a:spcBef>
                <a:spcPts val="1000"/>
              </a:spcBef>
              <a:spcAft>
                <a:spcPts val="0"/>
              </a:spcAft>
              <a:buClr>
                <a:schemeClr val="accent4"/>
              </a:buClr>
              <a:buSzPts val="2200"/>
              <a:buFont typeface="Arial"/>
              <a:buNone/>
            </a:pPr>
            <a:endParaRPr lang="it-IT" dirty="0"/>
          </a:p>
          <a:p>
            <a:pPr marL="457200" marR="0" lvl="0" indent="-368300" algn="l" rtl="0">
              <a:lnSpc>
                <a:spcPct val="90000"/>
              </a:lnSpc>
              <a:spcBef>
                <a:spcPts val="1000"/>
              </a:spcBef>
              <a:spcAft>
                <a:spcPts val="0"/>
              </a:spcAft>
              <a:buSzPts val="2200"/>
              <a:buAutoNum type="arabicParenR"/>
            </a:pPr>
            <a:r>
              <a:rPr lang="it-IT" dirty="0"/>
              <a:t>In che modo la creazione pratica di un cattura-sole rappresenta un compito autentico per insegnare concetti astratti della programmazione, come le funzioni e i pattern (schemi)? Quali parallelismi con il mondo reale possono trarre gli studenti da questa attività?</a:t>
            </a:r>
          </a:p>
          <a:p>
            <a:pPr marL="457200" lvl="0" indent="-368300" algn="l" rtl="0">
              <a:lnSpc>
                <a:spcPct val="115000"/>
              </a:lnSpc>
              <a:spcBef>
                <a:spcPts val="0"/>
              </a:spcBef>
              <a:spcAft>
                <a:spcPts val="0"/>
              </a:spcAft>
              <a:buSzPts val="2200"/>
              <a:buAutoNum type="arabicParenR"/>
            </a:pPr>
            <a:r>
              <a:rPr lang="en-US" dirty="0"/>
              <a:t>Quali </a:t>
            </a:r>
            <a:r>
              <a:rPr lang="en-US" dirty="0" err="1"/>
              <a:t>elementi</a:t>
            </a:r>
            <a:r>
              <a:rPr lang="en-US" dirty="0"/>
              <a:t> </a:t>
            </a:r>
            <a:r>
              <a:rPr lang="en-US" dirty="0" err="1"/>
              <a:t>dell’apprendimento</a:t>
            </a:r>
            <a:r>
              <a:rPr lang="en-US" dirty="0"/>
              <a:t> </a:t>
            </a:r>
            <a:r>
              <a:rPr lang="en-US" dirty="0" err="1"/>
              <a:t>autentico</a:t>
            </a:r>
            <a:r>
              <a:rPr lang="en-US" dirty="0"/>
              <a:t> </a:t>
            </a:r>
            <a:r>
              <a:rPr lang="en-US" dirty="0" err="1"/>
              <a:t>sono</a:t>
            </a:r>
            <a:r>
              <a:rPr lang="en-US" dirty="0"/>
              <a:t> </a:t>
            </a:r>
            <a:r>
              <a:rPr lang="en-US" dirty="0" err="1"/>
              <a:t>presenti</a:t>
            </a:r>
            <a:r>
              <a:rPr lang="en-US" dirty="0"/>
              <a:t> </a:t>
            </a:r>
            <a:r>
              <a:rPr lang="en-US" dirty="0" err="1"/>
              <a:t>quando</a:t>
            </a:r>
            <a:r>
              <a:rPr lang="en-US" dirty="0"/>
              <a:t> </a:t>
            </a:r>
            <a:r>
              <a:rPr lang="en-US" dirty="0" err="1"/>
              <a:t>gli</a:t>
            </a:r>
            <a:r>
              <a:rPr lang="en-US" dirty="0"/>
              <a:t> </a:t>
            </a:r>
            <a:r>
              <a:rPr lang="en-US" dirty="0" err="1"/>
              <a:t>studenti</a:t>
            </a:r>
            <a:r>
              <a:rPr lang="en-US" dirty="0"/>
              <a:t> </a:t>
            </a:r>
            <a:r>
              <a:rPr lang="en-US" dirty="0" err="1"/>
              <a:t>progettano</a:t>
            </a:r>
            <a:r>
              <a:rPr lang="en-US" dirty="0"/>
              <a:t>, </a:t>
            </a:r>
            <a:r>
              <a:rPr lang="en-US" dirty="0" err="1"/>
              <a:t>registrano</a:t>
            </a:r>
            <a:r>
              <a:rPr lang="en-US" dirty="0"/>
              <a:t> e </a:t>
            </a:r>
            <a:r>
              <a:rPr lang="en-US" dirty="0" err="1"/>
              <a:t>presentano</a:t>
            </a:r>
            <a:r>
              <a:rPr lang="en-US" dirty="0"/>
              <a:t> le “</a:t>
            </a:r>
            <a:r>
              <a:rPr lang="en-US" dirty="0" err="1"/>
              <a:t>funzioni</a:t>
            </a:r>
            <a:r>
              <a:rPr lang="en-US" dirty="0"/>
              <a:t>” del loro </a:t>
            </a:r>
            <a:r>
              <a:rPr lang="en-US" dirty="0" err="1"/>
              <a:t>cattura</a:t>
            </a:r>
            <a:r>
              <a:rPr lang="en-US" dirty="0"/>
              <a:t>-sole?</a:t>
            </a:r>
            <a:endParaRPr dirty="0"/>
          </a:p>
          <a:p>
            <a:pPr marL="457200" lvl="0" indent="-368300" algn="l" rtl="0">
              <a:lnSpc>
                <a:spcPct val="115000"/>
              </a:lnSpc>
              <a:spcBef>
                <a:spcPts val="0"/>
              </a:spcBef>
              <a:spcAft>
                <a:spcPts val="0"/>
              </a:spcAft>
              <a:buSzPts val="2200"/>
              <a:buAutoNum type="arabicParenR"/>
            </a:pPr>
            <a:r>
              <a:rPr lang="en-US" dirty="0"/>
              <a:t>In </a:t>
            </a:r>
            <a:r>
              <a:rPr lang="en-US" dirty="0" err="1"/>
              <a:t>che</a:t>
            </a:r>
            <a:r>
              <a:rPr lang="en-US" dirty="0"/>
              <a:t> modo </a:t>
            </a:r>
            <a:r>
              <a:rPr lang="en-US" dirty="0" err="1"/>
              <a:t>questo</a:t>
            </a:r>
            <a:r>
              <a:rPr lang="en-US" dirty="0"/>
              <a:t> </a:t>
            </a:r>
            <a:r>
              <a:rPr lang="en-US" dirty="0" err="1"/>
              <a:t>compito</a:t>
            </a:r>
            <a:r>
              <a:rPr lang="en-US" dirty="0"/>
              <a:t> </a:t>
            </a:r>
            <a:r>
              <a:rPr lang="en-US" dirty="0" err="1"/>
              <a:t>potrebbe</a:t>
            </a:r>
            <a:r>
              <a:rPr lang="en-US" dirty="0"/>
              <a:t> </a:t>
            </a:r>
            <a:r>
              <a:rPr lang="en-US" dirty="0" err="1"/>
              <a:t>essere</a:t>
            </a:r>
            <a:r>
              <a:rPr lang="en-US" dirty="0"/>
              <a:t> </a:t>
            </a:r>
            <a:r>
              <a:rPr lang="en-US" dirty="0" err="1"/>
              <a:t>ampliato</a:t>
            </a:r>
            <a:r>
              <a:rPr lang="en-US" dirty="0"/>
              <a:t> per </a:t>
            </a:r>
            <a:r>
              <a:rPr lang="en-US" dirty="0" err="1"/>
              <a:t>favorire</a:t>
            </a:r>
            <a:r>
              <a:rPr lang="en-US" dirty="0"/>
              <a:t> </a:t>
            </a:r>
            <a:r>
              <a:rPr lang="en-US" dirty="0" err="1"/>
              <a:t>maggiori</a:t>
            </a:r>
            <a:r>
              <a:rPr lang="en-US" dirty="0"/>
              <a:t> </a:t>
            </a:r>
            <a:r>
              <a:rPr lang="en-US" dirty="0" err="1"/>
              <a:t>connessioni</a:t>
            </a:r>
            <a:r>
              <a:rPr lang="en-US" dirty="0"/>
              <a:t> </a:t>
            </a:r>
            <a:r>
              <a:rPr lang="en-US" dirty="0" err="1"/>
              <a:t>interdisciplinari</a:t>
            </a:r>
            <a:r>
              <a:rPr lang="en-US" dirty="0"/>
              <a:t>? Quali </a:t>
            </a:r>
            <a:r>
              <a:rPr lang="en-US" dirty="0" err="1"/>
              <a:t>sarebbero</a:t>
            </a:r>
            <a:r>
              <a:rPr lang="en-US" dirty="0"/>
              <a:t> </a:t>
            </a:r>
            <a:r>
              <a:rPr lang="en-US" dirty="0" err="1"/>
              <a:t>i</a:t>
            </a:r>
            <a:r>
              <a:rPr lang="en-US" dirty="0"/>
              <a:t> </a:t>
            </a:r>
            <a:r>
              <a:rPr lang="en-US" dirty="0" err="1"/>
              <a:t>vantaggi</a:t>
            </a:r>
            <a:r>
              <a:rPr lang="en-US" dirty="0"/>
              <a:t> o le </a:t>
            </a:r>
            <a:r>
              <a:rPr lang="en-US" dirty="0" err="1"/>
              <a:t>sfide</a:t>
            </a:r>
            <a:r>
              <a:rPr lang="en-US" dirty="0"/>
              <a:t> di un simile </a:t>
            </a:r>
            <a:r>
              <a:rPr lang="en-US" dirty="0" err="1"/>
              <a:t>approccio</a:t>
            </a:r>
            <a:r>
              <a:rPr lang="en-US" dirty="0"/>
              <a:t>?</a:t>
            </a:r>
            <a:endParaRPr dirty="0"/>
          </a:p>
          <a:p>
            <a:pPr marL="0" marR="0" lvl="0" indent="0" algn="l" rtl="0">
              <a:lnSpc>
                <a:spcPct val="90000"/>
              </a:lnSpc>
              <a:spcBef>
                <a:spcPts val="12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b="1" dirty="0"/>
          </a:p>
          <a:p>
            <a:pPr marL="571500" marR="0" lvl="0" indent="-203200" algn="l" rtl="0">
              <a:lnSpc>
                <a:spcPct val="90000"/>
              </a:lnSpc>
              <a:spcBef>
                <a:spcPts val="1000"/>
              </a:spcBef>
              <a:spcAft>
                <a:spcPts val="0"/>
              </a:spcAft>
              <a:buClr>
                <a:schemeClr val="accent4"/>
              </a:buClr>
              <a:buSzPts val="2200"/>
              <a:buFont typeface="Arial"/>
              <a:buNone/>
            </a:pPr>
            <a:endParaRPr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3463f4b7b19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68" name="Google Shape;168;g3463f4b7b19_0_42"/>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Domande per la discussione di classe</a:t>
            </a:r>
            <a:endParaRPr sz="2400" b="1"/>
          </a:p>
          <a:p>
            <a:pPr marL="571500" marR="0" lvl="0" indent="-20320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Secondo voi, quali dei nove elementi sono utilizzati con meno frequenza durante le lezioni di informatica e cosa si dovrebbe fare per integrarli in maniera più completa nel proprio metodo di insegnamento?</a:t>
            </a:r>
            <a:endParaRPr/>
          </a:p>
          <a:p>
            <a:pPr marL="457200" marR="0" lvl="0" indent="-368300" algn="l" rtl="0">
              <a:lnSpc>
                <a:spcPct val="115000"/>
              </a:lnSpc>
              <a:spcBef>
                <a:spcPts val="0"/>
              </a:spcBef>
              <a:spcAft>
                <a:spcPts val="0"/>
              </a:spcAft>
              <a:buSzPts val="2200"/>
              <a:buAutoNum type="arabicPeriod"/>
            </a:pPr>
            <a:r>
              <a:rPr lang="en-US"/>
              <a:t>Sulla base delle due lezioni che abbiamo affrontato, condividete le vostre idee in merito a come l’apprendimento autentico può supportare le e gli studenti nel passaggio da utenti della tecnologia a creatrici e creatori di tecnologia e a individui in grado di risolvere problemi.</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345e16aeeaa_0_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400"/>
              <a:t>Attività 3: scrivere un’attività informatica basata sull’apprendimento autentico </a:t>
            </a:r>
            <a:endParaRPr sz="3400"/>
          </a:p>
        </p:txBody>
      </p:sp>
      <p:sp>
        <p:nvSpPr>
          <p:cNvPr id="175" name="Google Shape;175;g345e16aeeaa_0_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368300" marR="0" lvl="0" indent="0" algn="l" rtl="0">
              <a:lnSpc>
                <a:spcPct val="90000"/>
              </a:lnSpc>
              <a:spcBef>
                <a:spcPts val="1000"/>
              </a:spcBef>
              <a:spcAft>
                <a:spcPts val="0"/>
              </a:spcAft>
              <a:buClr>
                <a:schemeClr val="accent4"/>
              </a:buClr>
              <a:buSzPts val="2200"/>
              <a:buFont typeface="Arial"/>
              <a:buNone/>
            </a:pPr>
            <a:r>
              <a:rPr lang="en-US" b="1"/>
              <a:t>Tutti i piani di lezione devono includere: a) contesto autentico, b) un compito autentico e c) almeno tre altri elementi del modello dell’apprendimento autentico.</a:t>
            </a:r>
            <a:endParaRPr/>
          </a:p>
          <a:p>
            <a:pPr marL="368300" marR="0" lvl="0" indent="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76" name="Google Shape;176;g345e16aeeaa_0_6"/>
          <p:cNvPicPr preferRelativeResize="0"/>
          <p:nvPr/>
        </p:nvPicPr>
        <p:blipFill rotWithShape="1">
          <a:blip r:embed="rId3">
            <a:alphaModFix/>
          </a:blip>
          <a:srcRect/>
          <a:stretch/>
        </p:blipFill>
        <p:spPr>
          <a:xfrm>
            <a:off x="2720450" y="2253725"/>
            <a:ext cx="6093701" cy="4062474"/>
          </a:xfrm>
          <a:prstGeom prst="rect">
            <a:avLst/>
          </a:prstGeom>
          <a:noFill/>
          <a:ln>
            <a:noFill/>
          </a:ln>
        </p:spPr>
      </p:pic>
      <p:sp>
        <p:nvSpPr>
          <p:cNvPr id="177" name="Google Shape;177;g345e16aeeaa_0_6"/>
          <p:cNvSpPr txBox="1"/>
          <p:nvPr/>
        </p:nvSpPr>
        <p:spPr>
          <a:xfrm>
            <a:off x="6105200" y="6378950"/>
            <a:ext cx="2723100" cy="479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g345e16aeeaa_0_12"/>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184" name="Google Shape;184;g345e16aeeaa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4: revisione e riflessione</a:t>
            </a:r>
            <a:endParaRPr/>
          </a:p>
        </p:txBody>
      </p:sp>
      <p:sp>
        <p:nvSpPr>
          <p:cNvPr id="185" name="Google Shape;185;g345e16aeeaa_0_12"/>
          <p:cNvSpPr txBox="1"/>
          <p:nvPr/>
        </p:nvSpPr>
        <p:spPr>
          <a:xfrm>
            <a:off x="247496" y="164859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Oggi ho appreso che_________. </a:t>
            </a:r>
            <a:endParaRPr sz="2500" b="0" i="0" u="none" strike="noStrike" cap="none">
              <a:solidFill>
                <a:srgbClr val="2B454E"/>
              </a:solidFill>
              <a:latin typeface="Calibri"/>
              <a:ea typeface="Calibri"/>
              <a:cs typeface="Calibri"/>
              <a:sym typeface="Calibri"/>
            </a:endParaRPr>
          </a:p>
          <a:p>
            <a:pPr marL="457200" marR="0" lvl="0" indent="-387350" algn="l" rtl="0">
              <a:lnSpc>
                <a:spcPct val="200000"/>
              </a:lnSpc>
              <a:spcBef>
                <a:spcPts val="0"/>
              </a:spcBef>
              <a:spcAft>
                <a:spcPts val="0"/>
              </a:spcAft>
              <a:buClr>
                <a:schemeClr val="accent4"/>
              </a:buClr>
              <a:buSzPts val="2500"/>
              <a:buFont typeface="Arial"/>
              <a:buAutoNum type="arabicPeriod"/>
            </a:pPr>
            <a:r>
              <a:rPr lang="en-US" sz="2500" b="0" i="0" u="none" strike="noStrike" cap="none">
                <a:solidFill>
                  <a:schemeClr val="accent4"/>
                </a:solidFill>
                <a:latin typeface="Calibri"/>
                <a:ea typeface="Calibri"/>
                <a:cs typeface="Calibri"/>
                <a:sym typeface="Calibri"/>
              </a:rPr>
              <a:t>Dopo aver imparato ______ sono consapevole delle mie pratiche di  _____.</a:t>
            </a:r>
            <a:endParaRPr sz="2500" b="0" i="0" u="none" strike="noStrike" cap="none">
              <a:solidFill>
                <a:schemeClr val="accent4"/>
              </a:solidFill>
              <a:latin typeface="Calibri"/>
              <a:ea typeface="Calibri"/>
              <a:cs typeface="Calibri"/>
              <a:sym typeface="Calibri"/>
            </a:endParaRPr>
          </a:p>
          <a:p>
            <a:pPr marL="457200" marR="0" lvl="0" indent="-387350" algn="l" rtl="0">
              <a:lnSpc>
                <a:spcPct val="200000"/>
              </a:lnSpc>
              <a:spcBef>
                <a:spcPts val="0"/>
              </a:spcBef>
              <a:spcAft>
                <a:spcPts val="0"/>
              </a:spcAft>
              <a:buClr>
                <a:schemeClr val="accent4"/>
              </a:buClr>
              <a:buSzPts val="2500"/>
              <a:buFont typeface="Arial"/>
              <a:buAutoNum type="arabicPeriod"/>
            </a:pPr>
            <a:r>
              <a:rPr lang="en-US" sz="2500" b="0" i="0" u="none" strike="noStrike" cap="none">
                <a:solidFill>
                  <a:schemeClr val="accent4"/>
                </a:solidFill>
                <a:latin typeface="Calibri"/>
                <a:ea typeface="Calibri"/>
                <a:cs typeface="Calibri"/>
                <a:sym typeface="Calibri"/>
              </a:rPr>
              <a:t>Provo ancora curiosità verso__________.</a:t>
            </a:r>
            <a:endParaRPr sz="2500" b="0" i="0" u="none" strike="noStrike" cap="non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Bibliografia</a:t>
            </a:r>
            <a:endParaRPr/>
          </a:p>
        </p:txBody>
      </p:sp>
      <p:sp>
        <p:nvSpPr>
          <p:cNvPr id="192" name="Google Shape;192;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Progetto TINKER (2024). WP2 / D2.2 Quadro di riferimento e Toolkit TINKER – scenari di apprendimento. Disponibile al link: </a:t>
            </a:r>
            <a:r>
              <a:rPr lang="en-US" u="sng">
                <a:solidFill>
                  <a:schemeClr val="hlink"/>
                </a:solidFill>
                <a:hlinkClick r:id="rId3"/>
              </a:rPr>
              <a:t>https://tinker-project.eu/it/resources/framework-and-toolkit/</a:t>
            </a:r>
            <a:r>
              <a:rPr lang="en-US"/>
              <a:t> </a:t>
            </a:r>
            <a:endParaRPr/>
          </a:p>
          <a:p>
            <a:pPr marL="571500" lvl="0" indent="-342900" algn="l" rtl="0">
              <a:lnSpc>
                <a:spcPct val="90000"/>
              </a:lnSpc>
              <a:spcBef>
                <a:spcPts val="1000"/>
              </a:spcBef>
              <a:spcAft>
                <a:spcPts val="0"/>
              </a:spcAft>
              <a:buSzPts val="2200"/>
              <a:buChar char="•"/>
            </a:pPr>
            <a:r>
              <a:rPr lang="en-US"/>
              <a:t>Progetto TINKER (2024). WP2 / D2.2 Quadro di riferimento e Toolkit TINKER. Disponibile al link: </a:t>
            </a:r>
            <a:r>
              <a:rPr lang="en-US" u="sng">
                <a:solidFill>
                  <a:schemeClr val="hlink"/>
                </a:solidFill>
                <a:hlinkClick r:id="rId4"/>
              </a:rPr>
              <a:t>https://tinker- project.eu/resources/framework-and-toolkit/</a:t>
            </a:r>
            <a:endParaRPr/>
          </a:p>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grpSp>
        <p:nvGrpSpPr>
          <p:cNvPr id="197" name="Google Shape;197;g358cd5ba7f0_0_40"/>
          <p:cNvGrpSpPr/>
          <p:nvPr/>
        </p:nvGrpSpPr>
        <p:grpSpPr>
          <a:xfrm>
            <a:off x="2179811" y="4729766"/>
            <a:ext cx="7832078" cy="1110328"/>
            <a:chOff x="2179603" y="4888792"/>
            <a:chExt cx="7798544" cy="1110328"/>
          </a:xfrm>
        </p:grpSpPr>
        <p:pic>
          <p:nvPicPr>
            <p:cNvPr id="198" name="Google Shape;198;g358cd5ba7f0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199" name="Google Shape;199;g358cd5ba7f0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200" name="Google Shape;200;g358cd5ba7f0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01" name="Google Shape;201;g358cd5ba7f0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02" name="Google Shape;202;g358cd5ba7f0_0_4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203" name="Google Shape;203;g358cd5ba7f0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04" name="Google Shape;204;g358cd5ba7f0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05" name="Google Shape;205;g358cd5ba7f0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06" name="Google Shape;206;g358cd5ba7f0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207" name="Google Shape;207;g358cd5ba7f0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208" name="Google Shape;208;g358cd5ba7f0_0_40"/>
          <p:cNvSpPr txBox="1"/>
          <p:nvPr/>
        </p:nvSpPr>
        <p:spPr>
          <a:xfrm>
            <a:off x="3324150" y="2453100"/>
            <a:ext cx="35421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Disponibile al link:  </a:t>
            </a:r>
            <a:r>
              <a:rPr lang="en-US" sz="1100" b="0" i="0" u="sng" strike="noStrike" cap="none">
                <a:solidFill>
                  <a:schemeClr val="hlink"/>
                </a:solidFill>
                <a:latin typeface="Calibri"/>
                <a:ea typeface="Calibri"/>
                <a:cs typeface="Calibri"/>
                <a:sym typeface="Calibri"/>
                <a:hlinkClick r:id="rId13"/>
              </a:rPr>
              <a:t>https://tinker-project.eu/elearning/</a:t>
            </a:r>
            <a:endParaRPr sz="1100" b="0" i="0" u="none" strike="noStrike" cap="none">
              <a:solidFill>
                <a:srgbClr val="16C45B"/>
              </a:solidFill>
              <a:latin typeface="Calibri"/>
              <a:ea typeface="Calibri"/>
              <a:cs typeface="Calibri"/>
              <a:sym typeface="Calibri"/>
            </a:endParaRPr>
          </a:p>
        </p:txBody>
      </p:sp>
      <p:pic>
        <p:nvPicPr>
          <p:cNvPr id="209" name="Google Shape;209;g358cd5ba7f0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210" name="Google Shape;210;g358cd5ba7f0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2" algn="ctr" rtl="0">
              <a:lnSpc>
                <a:spcPct val="107916"/>
              </a:lnSpc>
              <a:spcBef>
                <a:spcPts val="0"/>
              </a:spcBef>
              <a:spcAft>
                <a:spcPts val="800"/>
              </a:spcAft>
              <a:buClr>
                <a:srgbClr val="000000"/>
              </a:buClr>
              <a:buSzPts val="1200"/>
              <a:buFont typeface="Arial"/>
              <a:buNone/>
            </a:pPr>
            <a:r>
              <a:rPr lang="en-US" sz="1200" b="1" i="0" u="none" strike="noStrike" cap="none">
                <a:solidFill>
                  <a:schemeClr val="dk1"/>
                </a:solidFill>
                <a:latin typeface="Calibri"/>
                <a:ea typeface="Calibri"/>
                <a:cs typeface="Calibri"/>
                <a:sym typeface="Calibri"/>
              </a:rPr>
              <a:t>Questi contenuti sono distribuiti con licenza </a:t>
            </a:r>
            <a:r>
              <a:rPr lang="en-US" sz="1200" b="1" i="1" u="none" strike="noStrike" cap="none">
                <a:solidFill>
                  <a:schemeClr val="dk1"/>
                </a:solidFill>
                <a:latin typeface="Calibri"/>
                <a:ea typeface="Calibri"/>
                <a:cs typeface="Calibri"/>
                <a:sym typeface="Calibri"/>
              </a:rPr>
              <a:t>Creative Commons Attribution-NonCommercial 4.0 International </a:t>
            </a:r>
            <a:r>
              <a:rPr lang="en-US" sz="1200" b="1" i="0" u="none" strike="noStrike" cap="none">
                <a:solidFill>
                  <a:schemeClr val="dk1"/>
                </a:solidFill>
                <a:latin typeface="Calibri"/>
                <a:ea typeface="Calibri"/>
                <a:cs typeface="Calibri"/>
                <a:sym typeface="Calibri"/>
              </a:rPr>
              <a:t>(</a:t>
            </a:r>
            <a:r>
              <a:rPr lang="en-US" sz="1200" b="1" i="0" u="sng" strike="noStrike" cap="none">
                <a:solidFill>
                  <a:schemeClr val="accent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chemeClr val="dk1"/>
                </a:solidFill>
                <a:latin typeface="Calibri"/>
                <a:ea typeface="Calibri"/>
                <a:cs typeface="Calibri"/>
                <a:sym typeface="Calibri"/>
              </a:rPr>
              <a:t>).</a:t>
            </a:r>
            <a:endParaRPr sz="1200" b="1" i="0" u="none" strike="noStrike" cap="none">
              <a:solidFill>
                <a:srgbClr val="1D1D1B"/>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Modulo 2: Il quadro di riferimento di TINKER - principi dell’apprendimento autentico e guida pratica</a:t>
            </a:r>
            <a:endParaRPr/>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2.2: L’apprendimento autentico nell’istruzione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a:t>Al termine del modulo, le e i docenti saranno in grado di:</a:t>
            </a:r>
            <a:endParaRPr/>
          </a:p>
          <a:p>
            <a:pPr marL="571500" marR="0" lvl="0" indent="-342900" algn="l" rtl="0">
              <a:lnSpc>
                <a:spcPct val="90000"/>
              </a:lnSpc>
              <a:spcBef>
                <a:spcPts val="1000"/>
              </a:spcBef>
              <a:spcAft>
                <a:spcPts val="0"/>
              </a:spcAft>
              <a:buSzPts val="2200"/>
              <a:buChar char="•"/>
            </a:pPr>
            <a:r>
              <a:rPr lang="en-US"/>
              <a:t>Analizzare, giudicare in maniera critica e valutare l’efficacia dei compiti dell’apprendimento autentico esaminando i risultati e il </a:t>
            </a:r>
            <a:r>
              <a:rPr lang="en-US" i="1"/>
              <a:t>feedback </a:t>
            </a:r>
            <a:r>
              <a:rPr lang="en-US"/>
              <a:t>relativo ai casi di studio nelle classi di informatica della scuola primaria</a:t>
            </a:r>
            <a:endParaRPr/>
          </a:p>
          <a:p>
            <a:pPr marL="457200" marR="0" lvl="0" indent="0" algn="l" rtl="0">
              <a:lnSpc>
                <a:spcPct val="90000"/>
              </a:lnSpc>
              <a:spcBef>
                <a:spcPts val="1000"/>
              </a:spcBef>
              <a:spcAft>
                <a:spcPts val="0"/>
              </a:spcAft>
              <a:buSzPts val="2200"/>
              <a:buNone/>
            </a:pPr>
            <a:endParaRPr/>
          </a:p>
          <a:p>
            <a:pPr marL="571500" marR="0" lvl="0" indent="-342900" algn="l" rtl="0">
              <a:lnSpc>
                <a:spcPct val="90000"/>
              </a:lnSpc>
              <a:spcBef>
                <a:spcPts val="1000"/>
              </a:spcBef>
              <a:spcAft>
                <a:spcPts val="0"/>
              </a:spcAft>
              <a:buSzPts val="2200"/>
              <a:buChar char="•"/>
            </a:pPr>
            <a:r>
              <a:rPr lang="en-US"/>
              <a:t>Sviluppare e rifinire un piano di lezione basato sull’apprendimento autentico, contenente almeno tre elementi del modello dell’apprendimento autentico</a:t>
            </a:r>
            <a:endParaRPr/>
          </a:p>
          <a:p>
            <a:pPr marL="5715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98" name="Google Shape;98;p5"/>
          <p:cNvPicPr preferRelativeResize="0"/>
          <p:nvPr/>
        </p:nvPicPr>
        <p:blipFill rotWithShape="1">
          <a:blip r:embed="rId3">
            <a:alphaModFix/>
          </a:blip>
          <a:srcRect/>
          <a:stretch/>
        </p:blipFill>
        <p:spPr>
          <a:xfrm>
            <a:off x="7002325" y="3221900"/>
            <a:ext cx="3409474" cy="3409474"/>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Indice dei contenuti</a:t>
            </a:r>
            <a:endParaRPr/>
          </a:p>
        </p:txBody>
      </p:sp>
      <p:sp>
        <p:nvSpPr>
          <p:cNvPr id="106" name="Google Shape;106;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Diapositiva 1 - Titolo del WP</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2 - Titolo dell’unità</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3 - Risultati di apprendimento</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4 - Indice dei contenuti</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5 - Introduzione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6 - Attività 1: rompighiaccio</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7-13 - Attività 2</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14 - Attività 3</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15 - Attività 4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Diapositiva 16 - Bibliografia</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Introduzione</a:t>
            </a:r>
            <a:endParaRPr/>
          </a:p>
        </p:txBody>
      </p:sp>
      <p:pic>
        <p:nvPicPr>
          <p:cNvPr id="113" name="Google Shape;113;p7"/>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114" name="Google Shape;114;p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150000"/>
              </a:lnSpc>
              <a:spcBef>
                <a:spcPts val="1000"/>
              </a:spcBef>
              <a:spcAft>
                <a:spcPts val="0"/>
              </a:spcAft>
              <a:buClr>
                <a:schemeClr val="accent4"/>
              </a:buClr>
              <a:buSzPts val="2200"/>
              <a:buFont typeface="Arial"/>
              <a:buChar char="•"/>
            </a:pPr>
            <a:r>
              <a:rPr lang="en-US"/>
              <a:t>Questa unità punta a garantire che le e i discenti sviluppino una comprensione esaustiva dell’applicazione pratica dei nove elementi per la progettazione associati ai modelli dell’apprendimento autentico.</a:t>
            </a:r>
            <a:endParaRPr/>
          </a:p>
          <a:p>
            <a:pPr marL="571500" marR="0" lvl="0" indent="-342900" algn="l" rtl="0">
              <a:lnSpc>
                <a:spcPct val="150000"/>
              </a:lnSpc>
              <a:spcBef>
                <a:spcPts val="1000"/>
              </a:spcBef>
              <a:spcAft>
                <a:spcPts val="0"/>
              </a:spcAft>
              <a:buSzPts val="2200"/>
              <a:buChar char="•"/>
            </a:pPr>
            <a:r>
              <a:rPr lang="en-US"/>
              <a:t>Le e i discenti parteciperanno all’analisi di cinque diversi casi di studio e a discussioni relative ai contenuti e ai piani di lezione.</a:t>
            </a:r>
            <a:endParaRPr/>
          </a:p>
          <a:p>
            <a:pPr marL="571500" marR="0" lvl="0" indent="-342900" algn="l" rtl="0">
              <a:lnSpc>
                <a:spcPct val="150000"/>
              </a:lnSpc>
              <a:spcBef>
                <a:spcPts val="1000"/>
              </a:spcBef>
              <a:spcAft>
                <a:spcPts val="0"/>
              </a:spcAft>
              <a:buSzPts val="2200"/>
              <a:buChar char="•"/>
            </a:pPr>
            <a:r>
              <a:rPr lang="en-US"/>
              <a:t>Le e i discenti metteranno, inoltre, in pratica le competenze e le conoscenze acquisite nell’unità 2, sviluppando il proprio piano di lezione basato sull’apprendimento autentico.</a:t>
            </a:r>
            <a:endParaRPr/>
          </a:p>
          <a:p>
            <a:pPr marL="571500" marR="0" lvl="0" indent="-203200" algn="l" rtl="0">
              <a:lnSpc>
                <a:spcPct val="150000"/>
              </a:lnSpc>
              <a:spcBef>
                <a:spcPts val="1000"/>
              </a:spcBef>
              <a:spcAft>
                <a:spcPts val="0"/>
              </a:spcAft>
              <a:buClr>
                <a:schemeClr val="accent4"/>
              </a:buClr>
              <a:buSzPts val="2200"/>
              <a:buFont typeface="Arial"/>
              <a:buNone/>
            </a:pPr>
            <a:endParaRPr/>
          </a:p>
        </p:txBody>
      </p:sp>
      <p:sp>
        <p:nvSpPr>
          <p:cNvPr id="115" name="Google Shape;115;p7"/>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 cura di: </a:t>
            </a:r>
            <a:r>
              <a:rPr lang="en-US" sz="1400" b="0" i="0" u="sng" strike="noStrike" cap="none">
                <a:solidFill>
                  <a:srgbClr val="16C45B"/>
                </a:solidFill>
                <a:latin typeface="Arial"/>
                <a:ea typeface="Arial"/>
                <a:cs typeface="Arial"/>
                <a:sym typeface="Arial"/>
                <a:hlinkClick r:id="rId4">
                  <a:extLst>
                    <a:ext uri="{A12FA001-AC4F-418D-AE19-62706E023703}">
                      <ahyp:hlinkClr xmlns:ahyp="http://schemas.microsoft.com/office/drawing/2018/hyperlinkcolor" val="tx"/>
                    </a:ext>
                  </a:extLst>
                </a:hlinkClick>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1: rompighiaccio</a:t>
            </a:r>
            <a:endParaRPr/>
          </a:p>
        </p:txBody>
      </p:sp>
      <p:sp>
        <p:nvSpPr>
          <p:cNvPr id="122" name="Google Shape;122;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3" name="Google Shape;123;p9"/>
          <p:cNvPicPr preferRelativeResize="0"/>
          <p:nvPr/>
        </p:nvPicPr>
        <p:blipFill rotWithShape="1">
          <a:blip r:embed="rId3">
            <a:alphaModFix/>
          </a:blip>
          <a:srcRect/>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45e16aeeaa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sz="3600"/>
          </a:p>
        </p:txBody>
      </p:sp>
      <p:sp>
        <p:nvSpPr>
          <p:cNvPr id="131" name="Google Shape;131;g345e16aeeaa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150000"/>
              </a:lnSpc>
              <a:spcBef>
                <a:spcPts val="1000"/>
              </a:spcBef>
              <a:spcAft>
                <a:spcPts val="0"/>
              </a:spcAft>
              <a:buSzPts val="2600"/>
              <a:buChar char="•"/>
            </a:pPr>
            <a:r>
              <a:rPr lang="en-US" sz="2600"/>
              <a:t>In piccoli gruppi, esaminate ciascun caso di studio e rispondete alle domande guida fornite per ciascun caso.</a:t>
            </a:r>
            <a:endParaRPr/>
          </a:p>
          <a:p>
            <a:pPr marL="457200" marR="0" lvl="0" indent="-393700" algn="l" rtl="0">
              <a:lnSpc>
                <a:spcPct val="150000"/>
              </a:lnSpc>
              <a:spcBef>
                <a:spcPts val="0"/>
              </a:spcBef>
              <a:spcAft>
                <a:spcPts val="0"/>
              </a:spcAft>
              <a:buSzPts val="2600"/>
              <a:buChar char="•"/>
            </a:pPr>
            <a:r>
              <a:rPr lang="en-US" sz="2600"/>
              <a:t>I casi di studio ruotano tra i gruppi ogni 7 minuti.</a:t>
            </a:r>
            <a:endParaRPr/>
          </a:p>
          <a:p>
            <a:pPr marL="457200" marR="0" lvl="0" indent="-393700" algn="l" rtl="0">
              <a:lnSpc>
                <a:spcPct val="150000"/>
              </a:lnSpc>
              <a:spcBef>
                <a:spcPts val="0"/>
              </a:spcBef>
              <a:spcAft>
                <a:spcPts val="0"/>
              </a:spcAft>
              <a:buSzPts val="2600"/>
              <a:buChar char="•"/>
            </a:pPr>
            <a:r>
              <a:rPr lang="en-US" sz="2600"/>
              <a:t>Discutete in classe gli spunti di riflessione.</a:t>
            </a:r>
            <a:endParaRPr/>
          </a:p>
        </p:txBody>
      </p:sp>
      <p:pic>
        <p:nvPicPr>
          <p:cNvPr id="132" name="Google Shape;132;g345e16aeeaa_0_0"/>
          <p:cNvPicPr preferRelativeResize="0"/>
          <p:nvPr/>
        </p:nvPicPr>
        <p:blipFill rotWithShape="1">
          <a:blip r:embed="rId3">
            <a:alphaModFix/>
          </a:blip>
          <a:srcRect/>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 cura di: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3463f4b7b19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40" name="Google Shape;140;g3463f4b7b19_0_11"/>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b="1"/>
              <a:t>Caso di studio 1: Salvare le tartarughe marine: una campagna per la fauna selvatica di Cipro</a:t>
            </a:r>
            <a:endParaRPr sz="2400" b="1"/>
          </a:p>
          <a:p>
            <a:pPr marL="0" marR="0" lvl="0" indent="0" algn="l" rtl="0">
              <a:lnSpc>
                <a:spcPct val="90000"/>
              </a:lnSpc>
              <a:spcBef>
                <a:spcPts val="1000"/>
              </a:spcBef>
              <a:spcAft>
                <a:spcPts val="0"/>
              </a:spcAft>
              <a:buSzPts val="2200"/>
              <a:buNone/>
            </a:pPr>
            <a:endParaRPr b="1"/>
          </a:p>
          <a:p>
            <a:pPr marL="457200" marR="0" lvl="0" indent="-368300" algn="l" rtl="0">
              <a:lnSpc>
                <a:spcPct val="115000"/>
              </a:lnSpc>
              <a:spcBef>
                <a:spcPts val="1000"/>
              </a:spcBef>
              <a:spcAft>
                <a:spcPts val="0"/>
              </a:spcAft>
              <a:buSzPts val="2200"/>
              <a:buAutoNum type="arabicPeriod"/>
            </a:pPr>
            <a:r>
              <a:rPr lang="en-US"/>
              <a:t>Quali elementi dell’apprendimento autentico riuscite a individuare in questo scenario? Fornite esempi specifici.</a:t>
            </a:r>
            <a:endParaRPr/>
          </a:p>
          <a:p>
            <a:pPr marL="457200" marR="0" lvl="0" indent="-368300" algn="l" rtl="0">
              <a:lnSpc>
                <a:spcPct val="115000"/>
              </a:lnSpc>
              <a:spcBef>
                <a:spcPts val="0"/>
              </a:spcBef>
              <a:spcAft>
                <a:spcPts val="0"/>
              </a:spcAft>
              <a:buSzPts val="2200"/>
              <a:buAutoNum type="arabicPeriod"/>
            </a:pPr>
            <a:r>
              <a:rPr lang="en-US"/>
              <a:t>In che modo lo sviluppo di una campagna multimediale per le questioni reali legate alla conservazione stimola il coinvolgimento e la motivazione delle e degli studenti?</a:t>
            </a:r>
            <a:endParaRPr/>
          </a:p>
          <a:p>
            <a:pPr marL="457200" marR="0" lvl="0" indent="-368300" algn="l" rtl="0">
              <a:lnSpc>
                <a:spcPct val="115000"/>
              </a:lnSpc>
              <a:spcBef>
                <a:spcPts val="0"/>
              </a:spcBef>
              <a:spcAft>
                <a:spcPts val="0"/>
              </a:spcAft>
              <a:buSzPts val="2200"/>
              <a:buAutoNum type="arabicPeriod"/>
            </a:pPr>
            <a:r>
              <a:rPr lang="en-US"/>
              <a:t>Quale ruolo svolgono il pubblico e lo scopo nella maniera delle e degli studenti di progettare le proprie campagne digitali?</a:t>
            </a:r>
            <a:endParaRPr/>
          </a:p>
          <a:p>
            <a:pPr marL="457200" marR="0" lvl="0" indent="-368300" algn="l" rtl="0">
              <a:lnSpc>
                <a:spcPct val="115000"/>
              </a:lnSpc>
              <a:spcBef>
                <a:spcPts val="0"/>
              </a:spcBef>
              <a:spcAft>
                <a:spcPts val="0"/>
              </a:spcAft>
              <a:buSzPts val="2200"/>
              <a:buAutoNum type="arabicPeriod"/>
            </a:pPr>
            <a:r>
              <a:rPr lang="en-US"/>
              <a:t>In che modo questo approccio potrebbe influire sulle opinioni delle e degli studenti relative alle loro capacità di contribuire al cambiamento climatico?</a:t>
            </a: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463f4b7b19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a:t>Attività 2: individuare l’apprendimento autentico nei casi studio</a:t>
            </a:r>
            <a:endParaRPr/>
          </a:p>
        </p:txBody>
      </p:sp>
      <p:sp>
        <p:nvSpPr>
          <p:cNvPr id="147" name="Google Shape;147;g3463f4b7b19_0_17"/>
          <p:cNvSpPr txBox="1">
            <a:spLocks noGrp="1"/>
          </p:cNvSpPr>
          <p:nvPr>
            <p:ph type="body" idx="1"/>
          </p:nvPr>
        </p:nvSpPr>
        <p:spPr>
          <a:xfrm>
            <a:off x="123746" y="113839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a:t>Caso di studio 2: </a:t>
            </a:r>
            <a:r>
              <a:rPr lang="it-IT" sz="2400" b="1" dirty="0"/>
              <a:t> La mia giornata in codice: ordinare i compiti giornalieri</a:t>
            </a:r>
          </a:p>
          <a:p>
            <a:pPr marL="0" marR="0" lvl="0" indent="0" algn="l" rtl="0">
              <a:lnSpc>
                <a:spcPct val="90000"/>
              </a:lnSpc>
              <a:spcBef>
                <a:spcPts val="1000"/>
              </a:spcBef>
              <a:spcAft>
                <a:spcPts val="0"/>
              </a:spcAft>
              <a:buClr>
                <a:schemeClr val="accent4"/>
              </a:buClr>
              <a:buSzPts val="2200"/>
              <a:buFont typeface="Arial"/>
              <a:buNone/>
            </a:pPr>
            <a:endParaRPr b="1" dirty="0"/>
          </a:p>
          <a:p>
            <a:pPr marL="457200" marR="0" lvl="0" indent="-368300" algn="l" rtl="0">
              <a:lnSpc>
                <a:spcPct val="115000"/>
              </a:lnSpc>
              <a:spcBef>
                <a:spcPts val="1000"/>
              </a:spcBef>
              <a:spcAft>
                <a:spcPts val="0"/>
              </a:spcAft>
              <a:buSzPts val="2200"/>
              <a:buAutoNum type="arabicPeriod"/>
            </a:pPr>
            <a:r>
              <a:rPr lang="en-US" dirty="0"/>
              <a:t>Quali </a:t>
            </a:r>
            <a:r>
              <a:rPr lang="en-US" dirty="0" err="1"/>
              <a:t>elementi</a:t>
            </a:r>
            <a:r>
              <a:rPr lang="en-US" dirty="0"/>
              <a:t> di </a:t>
            </a:r>
            <a:r>
              <a:rPr lang="en-US" dirty="0" err="1"/>
              <a:t>contesto</a:t>
            </a:r>
            <a:r>
              <a:rPr lang="en-US" dirty="0"/>
              <a:t> </a:t>
            </a:r>
            <a:r>
              <a:rPr lang="en-US" dirty="0" err="1"/>
              <a:t>autentico</a:t>
            </a:r>
            <a:r>
              <a:rPr lang="en-US" dirty="0"/>
              <a:t> e di </a:t>
            </a:r>
            <a:r>
              <a:rPr lang="en-US" dirty="0" err="1"/>
              <a:t>compito</a:t>
            </a:r>
            <a:r>
              <a:rPr lang="en-US" dirty="0"/>
              <a:t> </a:t>
            </a:r>
            <a:r>
              <a:rPr lang="en-US" dirty="0" err="1"/>
              <a:t>autentico</a:t>
            </a:r>
            <a:r>
              <a:rPr lang="en-US" dirty="0"/>
              <a:t> </a:t>
            </a:r>
            <a:r>
              <a:rPr lang="en-US" dirty="0" err="1"/>
              <a:t>sono</a:t>
            </a:r>
            <a:r>
              <a:rPr lang="en-US" dirty="0"/>
              <a:t> </a:t>
            </a:r>
            <a:r>
              <a:rPr lang="en-US" dirty="0" err="1"/>
              <a:t>visibili</a:t>
            </a:r>
            <a:r>
              <a:rPr lang="en-US" dirty="0"/>
              <a:t> in </a:t>
            </a:r>
            <a:r>
              <a:rPr lang="en-US" dirty="0" err="1"/>
              <a:t>questa</a:t>
            </a:r>
            <a:r>
              <a:rPr lang="en-US" dirty="0"/>
              <a:t> </a:t>
            </a:r>
            <a:r>
              <a:rPr lang="en-US" dirty="0" err="1"/>
              <a:t>lezione</a:t>
            </a:r>
            <a:r>
              <a:rPr lang="en-US" dirty="0"/>
              <a:t>?</a:t>
            </a:r>
            <a:endParaRPr dirty="0"/>
          </a:p>
          <a:p>
            <a:pPr marL="457200" marR="0" lvl="0" indent="-368300" algn="l" rtl="0">
              <a:lnSpc>
                <a:spcPct val="115000"/>
              </a:lnSpc>
              <a:spcBef>
                <a:spcPts val="1000"/>
              </a:spcBef>
              <a:spcAft>
                <a:spcPts val="0"/>
              </a:spcAft>
              <a:buSzPts val="2200"/>
              <a:buAutoNum type="arabicPeriod"/>
            </a:pPr>
            <a:r>
              <a:rPr lang="en-US" dirty="0"/>
              <a:t>In </a:t>
            </a:r>
            <a:r>
              <a:rPr lang="en-US" dirty="0" err="1"/>
              <a:t>che</a:t>
            </a:r>
            <a:r>
              <a:rPr lang="en-US" dirty="0"/>
              <a:t> modo la </a:t>
            </a:r>
            <a:r>
              <a:rPr lang="en-US" dirty="0" err="1"/>
              <a:t>creazione</a:t>
            </a:r>
            <a:r>
              <a:rPr lang="en-US" dirty="0"/>
              <a:t> di </a:t>
            </a:r>
            <a:r>
              <a:rPr lang="en-US" dirty="0" err="1"/>
              <a:t>diagrammi</a:t>
            </a:r>
            <a:r>
              <a:rPr lang="en-US" dirty="0"/>
              <a:t> di </a:t>
            </a:r>
            <a:r>
              <a:rPr lang="en-US" dirty="0" err="1"/>
              <a:t>flusso</a:t>
            </a:r>
            <a:r>
              <a:rPr lang="en-US" dirty="0"/>
              <a:t> e il </a:t>
            </a:r>
            <a:r>
              <a:rPr lang="en-US" dirty="0" err="1"/>
              <a:t>lavoro</a:t>
            </a:r>
            <a:r>
              <a:rPr lang="en-US" dirty="0"/>
              <a:t> di </a:t>
            </a:r>
            <a:r>
              <a:rPr lang="en-US" dirty="0" err="1"/>
              <a:t>gruppo</a:t>
            </a:r>
            <a:r>
              <a:rPr lang="en-US" dirty="0"/>
              <a:t> </a:t>
            </a:r>
            <a:r>
              <a:rPr lang="en-US" dirty="0" err="1"/>
              <a:t>favoriscono</a:t>
            </a:r>
            <a:r>
              <a:rPr lang="en-US" dirty="0"/>
              <a:t> la </a:t>
            </a:r>
            <a:r>
              <a:rPr lang="en-US" dirty="0" err="1"/>
              <a:t>collaborazione</a:t>
            </a:r>
            <a:r>
              <a:rPr lang="en-US" dirty="0"/>
              <a:t> e la </a:t>
            </a:r>
            <a:r>
              <a:rPr lang="en-US" dirty="0" err="1"/>
              <a:t>verbalizzazione</a:t>
            </a:r>
            <a:r>
              <a:rPr lang="en-US" dirty="0"/>
              <a:t> (</a:t>
            </a:r>
            <a:r>
              <a:rPr lang="en-US" dirty="0" err="1"/>
              <a:t>articolazione</a:t>
            </a:r>
            <a:r>
              <a:rPr lang="en-US" dirty="0"/>
              <a:t> del </a:t>
            </a:r>
            <a:r>
              <a:rPr lang="en-US" dirty="0" err="1"/>
              <a:t>pensiero</a:t>
            </a:r>
            <a:r>
              <a:rPr lang="en-US" dirty="0"/>
              <a:t>)?</a:t>
            </a:r>
            <a:endParaRPr dirty="0"/>
          </a:p>
          <a:p>
            <a:pPr marL="457200" marR="0" lvl="0" indent="-368300" algn="l" rtl="0">
              <a:lnSpc>
                <a:spcPct val="115000"/>
              </a:lnSpc>
              <a:spcBef>
                <a:spcPts val="1000"/>
              </a:spcBef>
              <a:spcAft>
                <a:spcPts val="0"/>
              </a:spcAft>
              <a:buSzPts val="2200"/>
              <a:buAutoNum type="arabicPeriod"/>
            </a:pPr>
            <a:r>
              <a:rPr lang="en-US" dirty="0"/>
              <a:t>Come </a:t>
            </a:r>
            <a:r>
              <a:rPr lang="en-US" dirty="0" err="1"/>
              <a:t>potrebbe</a:t>
            </a:r>
            <a:r>
              <a:rPr lang="en-US" dirty="0"/>
              <a:t> </a:t>
            </a:r>
            <a:r>
              <a:rPr lang="en-US" dirty="0" err="1"/>
              <a:t>l’insegnante</a:t>
            </a:r>
            <a:r>
              <a:rPr lang="en-US" dirty="0"/>
              <a:t> </a:t>
            </a:r>
            <a:r>
              <a:rPr lang="en-US" dirty="0" err="1"/>
              <a:t>potenziare</a:t>
            </a:r>
            <a:r>
              <a:rPr lang="en-US" dirty="0"/>
              <a:t> </a:t>
            </a:r>
            <a:r>
              <a:rPr lang="en-US" dirty="0" err="1"/>
              <a:t>questi</a:t>
            </a:r>
            <a:r>
              <a:rPr lang="en-US" dirty="0"/>
              <a:t> </a:t>
            </a:r>
            <a:r>
              <a:rPr lang="en-US" dirty="0" err="1"/>
              <a:t>elementi</a:t>
            </a:r>
            <a:r>
              <a:rPr lang="en-US" dirty="0"/>
              <a:t> per </a:t>
            </a:r>
            <a:r>
              <a:rPr lang="en-US" dirty="0" err="1"/>
              <a:t>promuovere</a:t>
            </a:r>
            <a:r>
              <a:rPr lang="en-US" dirty="0"/>
              <a:t> </a:t>
            </a:r>
            <a:r>
              <a:rPr lang="en-US" dirty="0" err="1"/>
              <a:t>un’interazione</a:t>
            </a:r>
            <a:r>
              <a:rPr lang="en-US" dirty="0"/>
              <a:t> </a:t>
            </a:r>
            <a:r>
              <a:rPr lang="en-US" dirty="0" err="1"/>
              <a:t>più</a:t>
            </a:r>
            <a:r>
              <a:rPr lang="en-US" dirty="0"/>
              <a:t> </a:t>
            </a:r>
            <a:r>
              <a:rPr lang="en-US" dirty="0" err="1"/>
              <a:t>profonda</a:t>
            </a:r>
            <a:r>
              <a:rPr lang="en-US" dirty="0"/>
              <a:t> </a:t>
            </a:r>
            <a:r>
              <a:rPr lang="en-US" dirty="0" err="1"/>
              <a:t>tra</a:t>
            </a:r>
            <a:r>
              <a:rPr lang="en-US" dirty="0"/>
              <a:t> </a:t>
            </a:r>
            <a:r>
              <a:rPr lang="en-US" dirty="0" err="1"/>
              <a:t>gli</a:t>
            </a:r>
            <a:r>
              <a:rPr lang="en-US" dirty="0"/>
              <a:t> </a:t>
            </a:r>
            <a:r>
              <a:rPr lang="en-US" dirty="0" err="1"/>
              <a:t>studenti</a:t>
            </a:r>
            <a:r>
              <a:rPr lang="en-US" dirty="0"/>
              <a:t>?</a:t>
            </a:r>
            <a:endParaRPr dirty="0"/>
          </a:p>
          <a:p>
            <a:pPr marL="457200" lvl="0" indent="-368300" algn="l" rtl="0">
              <a:lnSpc>
                <a:spcPct val="115000"/>
              </a:lnSpc>
              <a:spcBef>
                <a:spcPts val="1000"/>
              </a:spcBef>
              <a:spcAft>
                <a:spcPts val="0"/>
              </a:spcAft>
              <a:buSzPts val="2200"/>
              <a:buAutoNum type="arabicPeriod"/>
            </a:pPr>
            <a:r>
              <a:rPr lang="en-US" dirty="0"/>
              <a:t>Quali </a:t>
            </a:r>
            <a:r>
              <a:rPr lang="en-US" dirty="0" err="1"/>
              <a:t>ulteriori</a:t>
            </a:r>
            <a:r>
              <a:rPr lang="en-US" dirty="0"/>
              <a:t> </a:t>
            </a:r>
            <a:r>
              <a:rPr lang="en-US" dirty="0" err="1"/>
              <a:t>strumenti</a:t>
            </a:r>
            <a:r>
              <a:rPr lang="en-US" dirty="0"/>
              <a:t> di </a:t>
            </a:r>
            <a:r>
              <a:rPr lang="en-US" dirty="0" err="1"/>
              <a:t>supporto</a:t>
            </a:r>
            <a:r>
              <a:rPr lang="en-US" dirty="0"/>
              <a:t> (scaffolding) o </a:t>
            </a:r>
            <a:r>
              <a:rPr lang="en-US" dirty="0" err="1"/>
              <a:t>opportunità</a:t>
            </a:r>
            <a:r>
              <a:rPr lang="en-US" dirty="0"/>
              <a:t> di </a:t>
            </a:r>
            <a:r>
              <a:rPr lang="en-US" dirty="0" err="1"/>
              <a:t>riflessione</a:t>
            </a:r>
            <a:r>
              <a:rPr lang="en-US" dirty="0"/>
              <a:t> </a:t>
            </a:r>
            <a:r>
              <a:rPr lang="en-US" dirty="0" err="1"/>
              <a:t>si</a:t>
            </a:r>
            <a:r>
              <a:rPr lang="en-US" dirty="0"/>
              <a:t> </a:t>
            </a:r>
            <a:r>
              <a:rPr lang="en-US" dirty="0" err="1"/>
              <a:t>potrebbero</a:t>
            </a:r>
            <a:r>
              <a:rPr lang="en-US" dirty="0"/>
              <a:t> </a:t>
            </a:r>
            <a:r>
              <a:rPr lang="en-US" dirty="0" err="1"/>
              <a:t>introdurre</a:t>
            </a:r>
            <a:r>
              <a:rPr lang="en-US" dirty="0"/>
              <a:t> per </a:t>
            </a:r>
            <a:r>
              <a:rPr lang="en-US" dirty="0" err="1"/>
              <a:t>aiutare</a:t>
            </a:r>
            <a:r>
              <a:rPr lang="en-US" dirty="0"/>
              <a:t> </a:t>
            </a:r>
            <a:r>
              <a:rPr lang="en-US" dirty="0" err="1"/>
              <a:t>gli</a:t>
            </a:r>
            <a:r>
              <a:rPr lang="en-US" dirty="0"/>
              <a:t> </a:t>
            </a:r>
            <a:r>
              <a:rPr lang="en-US" dirty="0" err="1"/>
              <a:t>studenti</a:t>
            </a:r>
            <a:r>
              <a:rPr lang="en-US" dirty="0"/>
              <a:t> a </a:t>
            </a:r>
            <a:r>
              <a:rPr lang="en-US" dirty="0" err="1"/>
              <a:t>confrontare</a:t>
            </a:r>
            <a:r>
              <a:rPr lang="en-US" dirty="0"/>
              <a:t> il proprio modo di </a:t>
            </a:r>
            <a:r>
              <a:rPr lang="en-US" dirty="0" err="1"/>
              <a:t>pensare</a:t>
            </a:r>
            <a:r>
              <a:rPr lang="en-US" dirty="0"/>
              <a:t> con </a:t>
            </a:r>
            <a:r>
              <a:rPr lang="en-US" dirty="0" err="1"/>
              <a:t>quello</a:t>
            </a:r>
            <a:r>
              <a:rPr lang="en-US" dirty="0"/>
              <a:t> </a:t>
            </a:r>
            <a:r>
              <a:rPr lang="en-US" dirty="0" err="1"/>
              <a:t>dei</a:t>
            </a:r>
            <a:r>
              <a:rPr lang="en-US" dirty="0"/>
              <a:t> </a:t>
            </a:r>
            <a:r>
              <a:rPr lang="en-US" dirty="0" err="1"/>
              <a:t>programmatori</a:t>
            </a:r>
            <a:r>
              <a:rPr lang="en-US" dirty="0"/>
              <a:t> </a:t>
            </a:r>
            <a:r>
              <a:rPr lang="en-US" dirty="0" err="1"/>
              <a:t>reali</a:t>
            </a:r>
            <a:r>
              <a:rPr lang="en-US" dirty="0"/>
              <a:t> </a:t>
            </a:r>
            <a:r>
              <a:rPr lang="en-US" dirty="0" err="1"/>
              <a:t>quando</a:t>
            </a:r>
            <a:r>
              <a:rPr lang="en-US" dirty="0"/>
              <a:t> </a:t>
            </a:r>
            <a:r>
              <a:rPr lang="en-US" dirty="0" err="1"/>
              <a:t>fanno</a:t>
            </a:r>
            <a:r>
              <a:rPr lang="en-US" dirty="0"/>
              <a:t> il debug </a:t>
            </a:r>
            <a:r>
              <a:rPr lang="en-US" dirty="0" err="1"/>
              <a:t>della</a:t>
            </a:r>
            <a:r>
              <a:rPr lang="en-US" dirty="0"/>
              <a:t> </a:t>
            </a:r>
            <a:r>
              <a:rPr lang="en-US" dirty="0" err="1"/>
              <a:t>logica</a:t>
            </a:r>
            <a:r>
              <a:rPr lang="en-US" dirty="0"/>
              <a:t> </a:t>
            </a:r>
            <a:r>
              <a:rPr lang="en-US" dirty="0" err="1"/>
              <a:t>passo</a:t>
            </a:r>
            <a:r>
              <a:rPr lang="en-US" dirty="0"/>
              <a:t> dopo </a:t>
            </a:r>
            <a:r>
              <a:rPr lang="en-US" dirty="0" err="1"/>
              <a:t>passo</a:t>
            </a:r>
            <a:r>
              <a:rPr lang="en-US" dirty="0"/>
              <a:t>?</a:t>
            </a:r>
            <a:endParaRPr dirty="0"/>
          </a:p>
          <a:p>
            <a:pPr marL="457200" marR="0" lvl="0" indent="-368300" algn="l" rtl="0">
              <a:lnSpc>
                <a:spcPct val="115000"/>
              </a:lnSpc>
              <a:spcBef>
                <a:spcPts val="1000"/>
              </a:spcBef>
              <a:spcAft>
                <a:spcPts val="0"/>
              </a:spcAft>
              <a:buSzPts val="2200"/>
              <a:buAutoNum type="arabicPeriod"/>
            </a:pPr>
            <a:r>
              <a:rPr lang="en-US" dirty="0"/>
              <a:t>In </a:t>
            </a:r>
            <a:r>
              <a:rPr lang="en-US" dirty="0" err="1"/>
              <a:t>che</a:t>
            </a:r>
            <a:r>
              <a:rPr lang="en-US" dirty="0"/>
              <a:t> modo </a:t>
            </a:r>
            <a:r>
              <a:rPr lang="en-US" dirty="0" err="1"/>
              <a:t>questo</a:t>
            </a:r>
            <a:r>
              <a:rPr lang="en-US" dirty="0"/>
              <a:t> </a:t>
            </a:r>
            <a:r>
              <a:rPr lang="en-US" dirty="0" err="1"/>
              <a:t>potrebbe</a:t>
            </a:r>
            <a:r>
              <a:rPr lang="en-US" dirty="0"/>
              <a:t> </a:t>
            </a:r>
            <a:r>
              <a:rPr lang="en-US" dirty="0" err="1"/>
              <a:t>favorire</a:t>
            </a:r>
            <a:r>
              <a:rPr lang="en-US" dirty="0"/>
              <a:t> la </a:t>
            </a:r>
            <a:r>
              <a:rPr lang="en-US" dirty="0" err="1"/>
              <a:t>metacognizione</a:t>
            </a:r>
            <a:r>
              <a:rPr lang="en-US" dirty="0"/>
              <a:t>?</a:t>
            </a:r>
            <a:endParaRPr dirty="0"/>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1319</Words>
  <Application>Microsoft Office PowerPoint</Application>
  <PresentationFormat>Widescreen</PresentationFormat>
  <Paragraphs>107</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Arial</vt:lpstr>
      <vt:lpstr>Open Sans</vt:lpstr>
      <vt:lpstr>CARDET Course template - Cover page</vt:lpstr>
      <vt:lpstr>CARDET Course template</vt:lpstr>
      <vt:lpstr>CARDET Course template</vt:lpstr>
      <vt:lpstr>WP3: Formazione del personale docente per una didattica dell’informatica autentica e inclusiva in termini di genere</vt:lpstr>
      <vt:lpstr>Modulo 2: Il quadro di riferimento di TINKER - principi dell’apprendimento autentico e guida pratica</vt:lpstr>
      <vt:lpstr>Risultati di apprendimento</vt:lpstr>
      <vt:lpstr>Indice dei contenuti</vt:lpstr>
      <vt:lpstr>Introduzione</vt:lpstr>
      <vt:lpstr>Attività 1: rompighiaccio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2: individuare l’apprendimento autentico nei casi studio</vt:lpstr>
      <vt:lpstr>Attività 3: scrivere un’attività informatica basata sull’apprendimento autentico </vt:lpstr>
      <vt:lpstr>Attività 4: revisione e riflessione</vt:lpstr>
      <vt:lpstr>Bibliografia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Chrysanthi Konstanti</cp:lastModifiedBy>
  <cp:revision>1</cp:revision>
  <dcterms:created xsi:type="dcterms:W3CDTF">2014-07-11T09:12:14Z</dcterms:created>
  <dcterms:modified xsi:type="dcterms:W3CDTF">2025-07-31T02:41:57Z</dcterms:modified>
</cp:coreProperties>
</file>